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75" r:id="rId3"/>
    <p:sldId id="257" r:id="rId4"/>
    <p:sldId id="290" r:id="rId5"/>
    <p:sldId id="258" r:id="rId6"/>
    <p:sldId id="276" r:id="rId7"/>
    <p:sldId id="259" r:id="rId8"/>
    <p:sldId id="277" r:id="rId9"/>
    <p:sldId id="260" r:id="rId10"/>
    <p:sldId id="278" r:id="rId11"/>
    <p:sldId id="261" r:id="rId12"/>
    <p:sldId id="279" r:id="rId13"/>
    <p:sldId id="262" r:id="rId14"/>
    <p:sldId id="280" r:id="rId15"/>
    <p:sldId id="263" r:id="rId16"/>
    <p:sldId id="281" r:id="rId17"/>
    <p:sldId id="264" r:id="rId18"/>
    <p:sldId id="282" r:id="rId19"/>
    <p:sldId id="265" r:id="rId20"/>
    <p:sldId id="283" r:id="rId21"/>
    <p:sldId id="266" r:id="rId22"/>
    <p:sldId id="284" r:id="rId23"/>
    <p:sldId id="267" r:id="rId24"/>
    <p:sldId id="285" r:id="rId25"/>
    <p:sldId id="268" r:id="rId26"/>
    <p:sldId id="286" r:id="rId27"/>
    <p:sldId id="269" r:id="rId28"/>
    <p:sldId id="287" r:id="rId29"/>
    <p:sldId id="270" r:id="rId30"/>
    <p:sldId id="288" r:id="rId31"/>
    <p:sldId id="271" r:id="rId32"/>
    <p:sldId id="289" r:id="rId33"/>
    <p:sldId id="272" r:id="rId34"/>
    <p:sldId id="274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CECA-94AC-426E-B637-4C9B5CB6D5A8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543-6784-463E-A83F-AFC984F44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000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CECA-94AC-426E-B637-4C9B5CB6D5A8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543-6784-463E-A83F-AFC984F44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75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CECA-94AC-426E-B637-4C9B5CB6D5A8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543-6784-463E-A83F-AFC984F4482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103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CECA-94AC-426E-B637-4C9B5CB6D5A8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543-6784-463E-A83F-AFC984F44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819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CECA-94AC-426E-B637-4C9B5CB6D5A8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543-6784-463E-A83F-AFC984F4482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18382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CECA-94AC-426E-B637-4C9B5CB6D5A8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543-6784-463E-A83F-AFC984F44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482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CECA-94AC-426E-B637-4C9B5CB6D5A8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543-6784-463E-A83F-AFC984F44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99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CECA-94AC-426E-B637-4C9B5CB6D5A8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543-6784-463E-A83F-AFC984F44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778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CECA-94AC-426E-B637-4C9B5CB6D5A8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543-6784-463E-A83F-AFC984F44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41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CECA-94AC-426E-B637-4C9B5CB6D5A8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543-6784-463E-A83F-AFC984F44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96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CECA-94AC-426E-B637-4C9B5CB6D5A8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543-6784-463E-A83F-AFC984F44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96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CECA-94AC-426E-B637-4C9B5CB6D5A8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543-6784-463E-A83F-AFC984F44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44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CECA-94AC-426E-B637-4C9B5CB6D5A8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543-6784-463E-A83F-AFC984F44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72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CECA-94AC-426E-B637-4C9B5CB6D5A8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543-6784-463E-A83F-AFC984F44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14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CECA-94AC-426E-B637-4C9B5CB6D5A8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543-6784-463E-A83F-AFC984F44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38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CECA-94AC-426E-B637-4C9B5CB6D5A8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750543-6784-463E-A83F-AFC984F44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60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0CECA-94AC-426E-B637-4C9B5CB6D5A8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750543-6784-463E-A83F-AFC984F448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689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F%D0%B0%D0%BD%D1%82%D0%BE%D1%82%D0%B5%D0%BD%D0%BE%D0%B2%D0%B0%D1%8F_%D0%BA%D0%B8%D1%81%D0%BB%D0%BE%D1%82%D0%B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F%D0%B8%D1%80%D0%B8%D0%B4%D0%BE%D0%BA%D1%81%D0%B8%D0%BD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A4%D0%BE%D0%BB%D0%B8%D0%B5%D0%B2%D0%B0%D1%8F_%D0%BA%D0%B8%D1%81%D0%BB%D0%BE%D1%82%D0%B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D%D0%BA%D0%B7%D0%B5%D0%BC%D0%B0" TargetMode="External"/><Relationship Id="rId2" Type="http://schemas.openxmlformats.org/officeDocument/2006/relationships/hyperlink" Target="https://ru.wikipedia.org/wiki/%D0%9E%D1%80%D0%BE%D1%82%D0%BE%D0%B2%D0%B0%D1%8F_%D0%BA%D0%B8%D1%81%D0%BB%D0%BE%D1%8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8%D1%85%D1%82%D0%B8%D0%BE%D0%B7" TargetMode="External"/><Relationship Id="rId5" Type="http://schemas.openxmlformats.org/officeDocument/2006/relationships/hyperlink" Target="https://ru.wikipedia.org/wiki/%D0%9F%D1%81%D0%BE%D1%80%D0%B8%D0%B0%D0%B7" TargetMode="External"/><Relationship Id="rId4" Type="http://schemas.openxmlformats.org/officeDocument/2006/relationships/hyperlink" Target="https://ru.wikipedia.org/wiki/%D0%9D%D0%B5%D0%B9%D1%80%D0%BE%D0%B4%D0%B5%D1%80%D0%BC%D0%B8%D1%82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0%B3%D0%BB%D0%B8%D0%B9%D1%81%D0%BA%D0%B8%D0%B9_%D1%8F%D0%B7%D1%8B%D0%BA" TargetMode="External"/><Relationship Id="rId7" Type="http://schemas.openxmlformats.org/officeDocument/2006/relationships/hyperlink" Target="https://ru.wikipedia.org/wiki/%D0%92%D0%B8%D1%82%D0%B0%D0%BC%D0%B8%D0%BD%D1%8B_%D0%B3%D1%80%D1%83%D0%BF%D0%BF%D1%8B_B" TargetMode="External"/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2%D0%B8%D1%82%D0%B0%D0%BC%D0%B8%D0%BD_C" TargetMode="External"/><Relationship Id="rId5" Type="http://schemas.openxmlformats.org/officeDocument/2006/relationships/hyperlink" Target="https://ru.wikipedia.org/wiki/%D0%92%D0%B8%D1%82%D0%B0%D0%BC%D0%B8%D0%BD_E" TargetMode="External"/><Relationship Id="rId4" Type="http://schemas.openxmlformats.org/officeDocument/2006/relationships/hyperlink" Target="https://ru.wikipedia.org/wiki/%D0%90%D0%BC%D0%B8%D0%BD%D1%8B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5%D1%80%D0%BD%D0%B8%D1%86%D0%B8%D0%BE%D0%B7%D0%BD%D0%B0%D1%8F_%D0%B0%D0%BD%D0%B5%D0%BC%D0%B8%D1%8F" TargetMode="External"/><Relationship Id="rId2" Type="http://schemas.openxmlformats.org/officeDocument/2006/relationships/hyperlink" Target="https://ru.wikipedia.org/wiki/%D0%A6%D0%B8%D0%B0%D0%BD%D0%BE%D0%BA%D0%BE%D0%B1%D0%B0%D0%BB%D0%B0%D0%BC%D0%B8%D0%BD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1%80%D0%BE%D0%B2%D0%BE%D1%82%D0%BE%D1%87%D0%B8%D0%B2%D0%BE%D1%81%D1%82%D1%8C_%D0%B4%D0%B5%D1%81%D0%B5%D0%BD" TargetMode="External"/><Relationship Id="rId2" Type="http://schemas.openxmlformats.org/officeDocument/2006/relationships/hyperlink" Target="https://ru.wikipedia.org/wiki/%D0%A6%D0%B8%D0%BD%D0%B3%D0%B0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1%D0%B8%D0%BE%D1%82%D0%B8%D0%BD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366.ru/c/bad-makro-i-mikroelementy/" TargetMode="External"/><Relationship Id="rId2" Type="http://schemas.openxmlformats.org/officeDocument/2006/relationships/hyperlink" Target="https://366.ru/c/vitaminy-i-vitaminopodobnye-sredstva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366.ru/c/bad-probiotiki-i-prebiotiki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88640"/>
            <a:ext cx="84201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058745" cy="87518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Витамин В2 </a:t>
            </a:r>
            <a:r>
              <a:rPr lang="ru-RU" dirty="0" smtClean="0">
                <a:latin typeface="Arial Black" panose="020B0A04020102020204" pitchFamily="34" charset="0"/>
              </a:rPr>
              <a:t>(рибофлавин</a:t>
            </a:r>
            <a:r>
              <a:rPr lang="ru-RU" dirty="0" smtClean="0">
                <a:latin typeface="Arial Black" panose="020B0A04020102020204" pitchFamily="34" charset="0"/>
              </a:rPr>
              <a:t>)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484784"/>
            <a:ext cx="7346777" cy="4824536"/>
          </a:xfrm>
        </p:spPr>
        <p:txBody>
          <a:bodyPr>
            <a:noAutofit/>
          </a:bodyPr>
          <a:lstStyle/>
          <a:p>
            <a:r>
              <a:rPr lang="ru-RU" sz="2600" dirty="0" smtClean="0"/>
              <a:t>Богаты витамином В2 </a:t>
            </a:r>
            <a:r>
              <a:rPr lang="ru-RU" sz="2600" dirty="0"/>
              <a:t>– мясо, </a:t>
            </a:r>
            <a:r>
              <a:rPr lang="ru-RU" sz="2600" dirty="0" smtClean="0"/>
              <a:t>печень, зеленые овощи и бобовые;</a:t>
            </a:r>
          </a:p>
          <a:p>
            <a:r>
              <a:rPr lang="ru-RU" sz="2600" dirty="0" smtClean="0"/>
              <a:t>Недостаток витамина В2 проявляется слабостью, к склонностью простудным заболеваниям, развиваются воспалительные процессы в слизистых оболочках губ, полости рта, отмечаются </a:t>
            </a:r>
            <a:r>
              <a:rPr lang="ru-RU" sz="2600" dirty="0" err="1" smtClean="0"/>
              <a:t>конъюктивит</a:t>
            </a:r>
            <a:r>
              <a:rPr lang="ru-RU" sz="2600" dirty="0" smtClean="0"/>
              <a:t> и катаракта ;</a:t>
            </a:r>
          </a:p>
          <a:p>
            <a:r>
              <a:rPr lang="ru-RU" sz="2600" dirty="0" smtClean="0"/>
              <a:t>Рекомендуемый уровень суточного потребления для </a:t>
            </a:r>
            <a:r>
              <a:rPr lang="ru-RU" sz="2600" dirty="0" smtClean="0">
                <a:solidFill>
                  <a:srgbClr val="0070C0"/>
                </a:solidFill>
              </a:rPr>
              <a:t>витамина В2</a:t>
            </a:r>
            <a:r>
              <a:rPr lang="ru-RU" sz="2600" dirty="0" smtClean="0"/>
              <a:t> составляет – </a:t>
            </a:r>
            <a:r>
              <a:rPr lang="ru-RU" sz="2600" dirty="0" smtClean="0">
                <a:solidFill>
                  <a:srgbClr val="0070C0"/>
                </a:solidFill>
              </a:rPr>
              <a:t>0,7-2 мг. </a:t>
            </a:r>
            <a:r>
              <a:rPr lang="ru-RU" sz="2600" dirty="0" smtClean="0"/>
              <a:t> 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535437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269875"/>
            <a:ext cx="84201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6347713" cy="12961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Витамин В5 (</a:t>
            </a:r>
            <a:r>
              <a:rPr lang="ru-RU" u="sng" dirty="0">
                <a:solidFill>
                  <a:srgbClr val="0070C0"/>
                </a:solidFill>
                <a:hlinkClick r:id="rId2" tooltip="Пантотеновая кислота"/>
              </a:rPr>
              <a:t>Пантотеновая кислота</a:t>
            </a:r>
            <a:r>
              <a:rPr lang="ru-RU" dirty="0">
                <a:solidFill>
                  <a:srgbClr val="0070C0"/>
                </a:solidFill>
              </a:rPr>
              <a:t> </a:t>
            </a: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)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484784"/>
            <a:ext cx="7490793" cy="4968552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Синтезируется микрофлорой кишечника. Источники витамина В5: пчелиное маточное молоко, пивные дрожжи, печень животных, яичный желток, гречка, бобовые</a:t>
            </a:r>
          </a:p>
          <a:p>
            <a:r>
              <a:rPr lang="ru-RU" sz="2800" dirty="0" smtClean="0"/>
              <a:t>Признаки недостатка витамина В5: боль в суставах, выпадение волос, судороги, ослабление памяти и зрения. </a:t>
            </a:r>
          </a:p>
          <a:p>
            <a:r>
              <a:rPr lang="ru-RU" sz="2800" dirty="0"/>
              <a:t>Рекомендуемый уровень суточного потребления для </a:t>
            </a:r>
            <a:r>
              <a:rPr lang="ru-RU" sz="2800" dirty="0">
                <a:solidFill>
                  <a:srgbClr val="0070C0"/>
                </a:solidFill>
              </a:rPr>
              <a:t>витамина </a:t>
            </a:r>
            <a:r>
              <a:rPr lang="ru-RU" sz="2800" dirty="0" smtClean="0">
                <a:solidFill>
                  <a:srgbClr val="0070C0"/>
                </a:solidFill>
              </a:rPr>
              <a:t>В5</a:t>
            </a:r>
            <a:r>
              <a:rPr lang="ru-RU" sz="2800" dirty="0" smtClean="0"/>
              <a:t> </a:t>
            </a:r>
            <a:r>
              <a:rPr lang="ru-RU" sz="2800" dirty="0"/>
              <a:t>составляет – </a:t>
            </a:r>
            <a:r>
              <a:rPr lang="ru-RU" sz="2800" dirty="0" smtClean="0">
                <a:solidFill>
                  <a:srgbClr val="0070C0"/>
                </a:solidFill>
              </a:rPr>
              <a:t>5-10 </a:t>
            </a:r>
            <a:r>
              <a:rPr lang="ru-RU" sz="2800" dirty="0">
                <a:solidFill>
                  <a:srgbClr val="0070C0"/>
                </a:solidFill>
              </a:rPr>
              <a:t>мг. </a:t>
            </a:r>
            <a:r>
              <a:rPr lang="ru-RU" sz="2800" dirty="0" smtClean="0"/>
              <a:t> 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08108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7975"/>
            <a:ext cx="8382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Витамин В6 (</a:t>
            </a:r>
            <a:r>
              <a:rPr lang="ru-RU" u="sng" dirty="0">
                <a:solidFill>
                  <a:srgbClr val="0070C0"/>
                </a:solidFill>
                <a:hlinkClick r:id="rId2" tooltip="Пиридоксин"/>
              </a:rPr>
              <a:t>Пиридоксин</a:t>
            </a: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)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Источники витамина В6: бобовые, зерновые культуры, мясные продукты, рыба, картофель.</a:t>
            </a:r>
          </a:p>
          <a:p>
            <a:r>
              <a:rPr lang="ru-RU" sz="2800" dirty="0"/>
              <a:t>Признаки недостатка витамина </a:t>
            </a:r>
            <a:r>
              <a:rPr lang="ru-RU" sz="2800" dirty="0" smtClean="0"/>
              <a:t>В6: анемия</a:t>
            </a:r>
            <a:r>
              <a:rPr lang="ru-RU" sz="2800" dirty="0"/>
              <a:t>, головные боли, утомляемость, дерматиты и др. кожные заболевания, кожа лимонно-жёлтого оттенка, нарушения аппетита, внимания, памяти, работы </a:t>
            </a:r>
            <a:r>
              <a:rPr lang="ru-RU" sz="2800" dirty="0" smtClean="0"/>
              <a:t>сосудов;</a:t>
            </a:r>
          </a:p>
          <a:p>
            <a:r>
              <a:rPr lang="ru-RU" sz="2800" dirty="0"/>
              <a:t>Рекомендуемый уровень суточного потребления для </a:t>
            </a:r>
            <a:r>
              <a:rPr lang="ru-RU" sz="2800" dirty="0">
                <a:solidFill>
                  <a:srgbClr val="0070C0"/>
                </a:solidFill>
              </a:rPr>
              <a:t>витамина </a:t>
            </a:r>
            <a:r>
              <a:rPr lang="ru-RU" sz="2800" dirty="0" smtClean="0">
                <a:solidFill>
                  <a:srgbClr val="0070C0"/>
                </a:solidFill>
              </a:rPr>
              <a:t>В6</a:t>
            </a:r>
            <a:r>
              <a:rPr lang="ru-RU" sz="2800" dirty="0" smtClean="0"/>
              <a:t> </a:t>
            </a:r>
            <a:r>
              <a:rPr lang="ru-RU" sz="2800" dirty="0"/>
              <a:t>составляет – </a:t>
            </a:r>
            <a:r>
              <a:rPr lang="ru-RU" sz="2800" dirty="0">
                <a:solidFill>
                  <a:srgbClr val="0070C0"/>
                </a:solidFill>
              </a:rPr>
              <a:t>2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ru-RU" sz="2800" dirty="0">
                <a:solidFill>
                  <a:srgbClr val="0070C0"/>
                </a:solidFill>
              </a:rPr>
              <a:t>мг. </a:t>
            </a:r>
            <a:r>
              <a:rPr lang="ru-RU" sz="2800" dirty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682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65113"/>
            <a:ext cx="8382000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Витамин В9 (</a:t>
            </a:r>
            <a:r>
              <a:rPr lang="ru-RU" u="sng" dirty="0">
                <a:solidFill>
                  <a:srgbClr val="0070C0"/>
                </a:solidFill>
                <a:hlinkClick r:id="rId2" tooltip="Фолиевая кислота"/>
              </a:rPr>
              <a:t>Фолиевая кислота</a:t>
            </a: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)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Витамина В9 много в лиственных овощах, в шпинате, салате, капусте, томатах, землянике. Богаты им печень, мясо, яичный желток.</a:t>
            </a:r>
          </a:p>
          <a:p>
            <a:r>
              <a:rPr lang="ru-RU" sz="2400" dirty="0" smtClean="0"/>
              <a:t>При недостатке В9 возникает фолиево-дефицитная </a:t>
            </a:r>
            <a:r>
              <a:rPr lang="ru-RU" sz="2400" dirty="0"/>
              <a:t>анемия, нарушения в развитии спинальной трубки у </a:t>
            </a:r>
            <a:r>
              <a:rPr lang="ru-RU" sz="2400" dirty="0" smtClean="0"/>
              <a:t>эмбриона. Отмечается слабость, головная боль, обмороки, бледность кожи, красный язык, диарея, раздражительность;</a:t>
            </a:r>
          </a:p>
          <a:p>
            <a:r>
              <a:rPr lang="ru-RU" sz="2400" dirty="0"/>
              <a:t>Рекомендуемый уровень суточного потребления для </a:t>
            </a:r>
            <a:r>
              <a:rPr lang="ru-RU" sz="2400" dirty="0">
                <a:solidFill>
                  <a:srgbClr val="0070C0"/>
                </a:solidFill>
              </a:rPr>
              <a:t>витамина </a:t>
            </a:r>
            <a:r>
              <a:rPr lang="ru-RU" sz="2400" dirty="0" smtClean="0">
                <a:solidFill>
                  <a:srgbClr val="0070C0"/>
                </a:solidFill>
              </a:rPr>
              <a:t>В9</a:t>
            </a:r>
            <a:r>
              <a:rPr lang="ru-RU" sz="2400" dirty="0" smtClean="0"/>
              <a:t> </a:t>
            </a:r>
            <a:r>
              <a:rPr lang="ru-RU" sz="2400" dirty="0"/>
              <a:t>составляет – </a:t>
            </a:r>
            <a:r>
              <a:rPr lang="ru-RU" sz="2400" dirty="0" smtClean="0">
                <a:solidFill>
                  <a:srgbClr val="0070C0"/>
                </a:solidFill>
              </a:rPr>
              <a:t>200-400 мкг</a:t>
            </a:r>
            <a:r>
              <a:rPr lang="ru-RU" sz="2400" dirty="0">
                <a:solidFill>
                  <a:srgbClr val="0070C0"/>
                </a:solidFill>
              </a:rPr>
              <a:t>. </a:t>
            </a:r>
            <a:r>
              <a:rPr lang="ru-RU" sz="2400" dirty="0"/>
              <a:t>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801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3" y="303213"/>
            <a:ext cx="8410575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11521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Витамин В13 (</a:t>
            </a:r>
            <a:r>
              <a:rPr lang="ru-RU" u="sng" dirty="0" err="1">
                <a:solidFill>
                  <a:srgbClr val="0070C0"/>
                </a:solidFill>
                <a:hlinkClick r:id="rId2" tooltip="Оротовая кислота"/>
              </a:rPr>
              <a:t>Оротовая</a:t>
            </a:r>
            <a:r>
              <a:rPr lang="ru-RU" u="sng" dirty="0">
                <a:solidFill>
                  <a:srgbClr val="0070C0"/>
                </a:solidFill>
                <a:hlinkClick r:id="rId2" tooltip="Оротовая кислота"/>
              </a:rPr>
              <a:t> </a:t>
            </a:r>
            <a:r>
              <a:rPr lang="ru-RU" u="sng" dirty="0" smtClean="0">
                <a:solidFill>
                  <a:srgbClr val="0070C0"/>
                </a:solidFill>
                <a:hlinkClick r:id="rId2" tooltip="Оротовая кислота"/>
              </a:rPr>
              <a:t>кислота</a:t>
            </a:r>
            <a:r>
              <a:rPr lang="ru-RU" u="sng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)</a:t>
            </a:r>
            <a:endParaRPr lang="ru-RU" u="sng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412776"/>
            <a:ext cx="7778826" cy="4968552"/>
          </a:xfrm>
        </p:spPr>
        <p:txBody>
          <a:bodyPr>
            <a:noAutofit/>
          </a:bodyPr>
          <a:lstStyle/>
          <a:p>
            <a:r>
              <a:rPr lang="ru-RU" sz="2800" dirty="0" smtClean="0"/>
              <a:t>Источники витамина В13: молоко и молочные продукты, печень, дрожжи. Витамин В13 участвует в белковом обмене, улучшает работу печени, влияет на репродуктивную функцию организма.</a:t>
            </a:r>
          </a:p>
          <a:p>
            <a:r>
              <a:rPr lang="ru-RU" sz="2800" dirty="0" smtClean="0"/>
              <a:t>При недостатке витамина В13 возникают различные </a:t>
            </a:r>
            <a:r>
              <a:rPr lang="ru-RU" sz="2800" dirty="0"/>
              <a:t>кожные </a:t>
            </a:r>
            <a:r>
              <a:rPr lang="ru-RU" sz="2800" dirty="0" smtClean="0"/>
              <a:t>заболевания: </a:t>
            </a:r>
            <a:r>
              <a:rPr lang="ru-RU" sz="2800" u="sng" dirty="0" smtClean="0">
                <a:hlinkClick r:id="rId3" tooltip="Экзема"/>
              </a:rPr>
              <a:t>экзема</a:t>
            </a:r>
            <a:r>
              <a:rPr lang="ru-RU" sz="2800" dirty="0"/>
              <a:t>, </a:t>
            </a:r>
            <a:r>
              <a:rPr lang="ru-RU" sz="2800" u="sng" dirty="0">
                <a:hlinkClick r:id="rId4" tooltip="Нейродермит"/>
              </a:rPr>
              <a:t>нейродермит</a:t>
            </a:r>
            <a:r>
              <a:rPr lang="ru-RU" sz="2800" dirty="0"/>
              <a:t>, </a:t>
            </a:r>
            <a:r>
              <a:rPr lang="ru-RU" sz="2800" u="sng" dirty="0">
                <a:hlinkClick r:id="rId5" tooltip="Псориаз"/>
              </a:rPr>
              <a:t>псориаз</a:t>
            </a:r>
            <a:r>
              <a:rPr lang="ru-RU" sz="2800" dirty="0"/>
              <a:t>, </a:t>
            </a:r>
            <a:r>
              <a:rPr lang="ru-RU" sz="2800" u="sng" dirty="0" smtClean="0">
                <a:hlinkClick r:id="rId6" tooltip="Ихтиоз"/>
              </a:rPr>
              <a:t>ихтиоз</a:t>
            </a:r>
            <a:endParaRPr lang="ru-RU" sz="2800" u="sng" dirty="0" smtClean="0"/>
          </a:p>
          <a:p>
            <a:r>
              <a:rPr lang="ru-RU" sz="2800" dirty="0"/>
              <a:t>Рекомендуемый уровень суточного потребления для </a:t>
            </a:r>
            <a:r>
              <a:rPr lang="ru-RU" sz="2800" dirty="0">
                <a:solidFill>
                  <a:srgbClr val="0070C0"/>
                </a:solidFill>
              </a:rPr>
              <a:t>витамина </a:t>
            </a:r>
            <a:r>
              <a:rPr lang="ru-RU" sz="2800" dirty="0" smtClean="0">
                <a:solidFill>
                  <a:srgbClr val="0070C0"/>
                </a:solidFill>
              </a:rPr>
              <a:t>В13</a:t>
            </a:r>
            <a:r>
              <a:rPr lang="ru-RU" sz="2800" dirty="0" smtClean="0"/>
              <a:t> </a:t>
            </a:r>
            <a:r>
              <a:rPr lang="ru-RU" sz="2800" dirty="0"/>
              <a:t>составляет – 0,5—1,5 мг</a:t>
            </a:r>
          </a:p>
        </p:txBody>
      </p:sp>
    </p:spTree>
    <p:extLst>
      <p:ext uri="{BB962C8B-B14F-4D97-AF65-F5344CB8AC3E}">
        <p14:creationId xmlns:p14="http://schemas.microsoft.com/office/powerpoint/2010/main" val="2463889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238" y="293688"/>
            <a:ext cx="8391525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Витамины – эликсиры жизни.</a:t>
            </a:r>
            <a:b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Витамин </a:t>
            </a:r>
            <a:r>
              <a:rPr lang="ru-RU" sz="2800" dirty="0"/>
              <a:t>(</a:t>
            </a:r>
            <a:r>
              <a:rPr lang="ru-RU" sz="2800" i="1" dirty="0" err="1"/>
              <a:t>Vitamine</a:t>
            </a:r>
            <a:r>
              <a:rPr lang="ru-RU" sz="2800" dirty="0"/>
              <a:t>), от </a:t>
            </a:r>
            <a:r>
              <a:rPr lang="ru-RU" sz="2800" u="sng" dirty="0">
                <a:hlinkClick r:id="rId2" tooltip="Латинский язык"/>
              </a:rPr>
              <a:t>лат.</a:t>
            </a:r>
            <a:r>
              <a:rPr lang="ru-RU" sz="2800" dirty="0"/>
              <a:t> </a:t>
            </a:r>
            <a:r>
              <a:rPr lang="la-Latn" sz="2800" i="1" dirty="0"/>
              <a:t>vita</a:t>
            </a:r>
            <a:r>
              <a:rPr lang="ru-RU" sz="2800" dirty="0"/>
              <a:t> — «жизнь» и </a:t>
            </a:r>
            <a:r>
              <a:rPr lang="ru-RU" sz="2800" u="sng" dirty="0">
                <a:hlinkClick r:id="rId3" tooltip="Английский язык"/>
              </a:rPr>
              <a:t>англ.</a:t>
            </a:r>
            <a:r>
              <a:rPr lang="ru-RU" sz="2800" dirty="0"/>
              <a:t> </a:t>
            </a:r>
            <a:r>
              <a:rPr lang="ru-RU" sz="2800" i="1" dirty="0" err="1"/>
              <a:t>amine</a:t>
            </a:r>
            <a:r>
              <a:rPr lang="ru-RU" sz="2800" dirty="0"/>
              <a:t> — «</a:t>
            </a:r>
            <a:r>
              <a:rPr lang="ru-RU" sz="2800" u="sng" dirty="0">
                <a:hlinkClick r:id="rId4" tooltip="Амины"/>
              </a:rPr>
              <a:t>амин</a:t>
            </a:r>
            <a:r>
              <a:rPr lang="ru-RU" sz="2800" dirty="0"/>
              <a:t>», азотсодержащее </a:t>
            </a:r>
            <a:r>
              <a:rPr lang="ru-RU" sz="2800" dirty="0" smtClean="0"/>
              <a:t>соединение.</a:t>
            </a:r>
          </a:p>
          <a:p>
            <a:r>
              <a:rPr lang="ru-RU" sz="2800" dirty="0" smtClean="0"/>
              <a:t>Исходя </a:t>
            </a:r>
            <a:r>
              <a:rPr lang="ru-RU" sz="2800" dirty="0"/>
              <a:t>из растворимости, витамины делят на жирорастворимые — </a:t>
            </a:r>
            <a:r>
              <a:rPr lang="ru-RU" sz="2800" dirty="0">
                <a:solidFill>
                  <a:srgbClr val="0070C0"/>
                </a:solidFill>
              </a:rPr>
              <a:t>A, D, </a:t>
            </a:r>
            <a:r>
              <a:rPr lang="ru-RU" sz="2800" u="sng" dirty="0">
                <a:solidFill>
                  <a:srgbClr val="0070C0"/>
                </a:solidFill>
                <a:hlinkClick r:id="rId5" tooltip="Витамин E"/>
              </a:rPr>
              <a:t>E</a:t>
            </a:r>
            <a:r>
              <a:rPr lang="ru-RU" sz="2800" dirty="0">
                <a:solidFill>
                  <a:srgbClr val="0070C0"/>
                </a:solidFill>
              </a:rPr>
              <a:t>, K, </a:t>
            </a:r>
            <a:r>
              <a:rPr lang="ru-RU" sz="2800" dirty="0"/>
              <a:t>и водорастворимые — </a:t>
            </a:r>
            <a:r>
              <a:rPr lang="ru-RU" sz="2800" u="sng" dirty="0" smtClean="0">
                <a:hlinkClick r:id="rId6" tooltip="Витамин C"/>
              </a:rPr>
              <a:t>C</a:t>
            </a:r>
            <a:r>
              <a:rPr lang="ru-RU" sz="2800" dirty="0" smtClean="0">
                <a:solidFill>
                  <a:srgbClr val="0070C0"/>
                </a:solidFill>
              </a:rPr>
              <a:t>, РР и</a:t>
            </a:r>
            <a:r>
              <a:rPr lang="ru-RU" sz="2800" dirty="0">
                <a:solidFill>
                  <a:srgbClr val="0070C0"/>
                </a:solidFill>
              </a:rPr>
              <a:t> </a:t>
            </a:r>
            <a:r>
              <a:rPr lang="ru-RU" sz="2800" u="sng" dirty="0">
                <a:solidFill>
                  <a:srgbClr val="0070C0"/>
                </a:solidFill>
                <a:hlinkClick r:id="rId7" tooltip="Витамины группы B"/>
              </a:rPr>
              <a:t>витамины группы </a:t>
            </a:r>
            <a:r>
              <a:rPr lang="ru-RU" sz="2800" u="sng" dirty="0" smtClean="0">
                <a:solidFill>
                  <a:srgbClr val="0070C0"/>
                </a:solidFill>
                <a:hlinkClick r:id="rId7" tooltip="Витамины группы B"/>
              </a:rPr>
              <a:t>B</a:t>
            </a:r>
            <a:r>
              <a:rPr lang="ru-RU" sz="2800" u="sng" dirty="0" smtClean="0">
                <a:solidFill>
                  <a:srgbClr val="0070C0"/>
                </a:solidFill>
              </a:rPr>
              <a:t> (В1, В2, В5, В6, В9, В12)</a:t>
            </a:r>
          </a:p>
          <a:p>
            <a:r>
              <a:rPr lang="ru-RU" sz="2800" dirty="0"/>
              <a:t>Жирорастворимые витамины накапливаются в организме, преимущественно в жировой ткани и печени. Водорастворимые витамины в существенных количествах не запасаются и при избытке выводятся с мочой.</a:t>
            </a: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4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770713" cy="166975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Витамин В12 (</a:t>
            </a:r>
            <a:r>
              <a:rPr lang="ru-RU" u="sng" dirty="0" err="1" smtClean="0">
                <a:hlinkClick r:id="rId2" tooltip="Цианокобаламин"/>
              </a:rPr>
              <a:t>Цианокобаламин</a:t>
            </a:r>
            <a:r>
              <a:rPr lang="ru-RU" dirty="0" smtClean="0">
                <a:latin typeface="Arial Black" panose="020B0A04020102020204" pitchFamily="34" charset="0"/>
              </a:rPr>
              <a:t>)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4896544"/>
          </a:xfrm>
        </p:spPr>
        <p:txBody>
          <a:bodyPr>
            <a:noAutofit/>
          </a:bodyPr>
          <a:lstStyle/>
          <a:p>
            <a:r>
              <a:rPr lang="ru-RU" sz="2500" dirty="0"/>
              <a:t>Антианемический витамин. </a:t>
            </a:r>
            <a:r>
              <a:rPr lang="ru-RU" sz="2500" dirty="0" smtClean="0">
                <a:hlinkClick r:id="rId3" tooltip="Пернициозная анемия"/>
              </a:rPr>
              <a:t>Источники витамина В12: печень, мясо (в нем витамина В12 в 20раз меньше), морские продукты (крабы, лосось, сардины)</a:t>
            </a:r>
          </a:p>
          <a:p>
            <a:r>
              <a:rPr lang="ru-RU" sz="2500" dirty="0" smtClean="0">
                <a:hlinkClick r:id="rId3" tooltip="Пернициозная анемия"/>
              </a:rPr>
              <a:t>При недостатке витамина В12 возникает Пернициозная </a:t>
            </a:r>
            <a:r>
              <a:rPr lang="ru-RU" sz="2500" dirty="0">
                <a:hlinkClick r:id="rId3" tooltip="Пернициозная анемия"/>
              </a:rPr>
              <a:t>анемия </a:t>
            </a:r>
            <a:r>
              <a:rPr lang="ru-RU" sz="2500" dirty="0" smtClean="0"/>
              <a:t>(Болезнь </a:t>
            </a:r>
            <a:r>
              <a:rPr lang="ru-RU" sz="2500" dirty="0" err="1" smtClean="0"/>
              <a:t>Аддисона-Бирмера</a:t>
            </a:r>
            <a:r>
              <a:rPr lang="ru-RU" sz="2500" dirty="0" smtClean="0"/>
              <a:t>): нарушение чувствительности, онемение рук и стоп, нарушение походки, ослабление памяти и т.д.</a:t>
            </a:r>
          </a:p>
          <a:p>
            <a:r>
              <a:rPr lang="ru-RU" sz="2500" dirty="0"/>
              <a:t>Рекомендуемый уровень суточного потребления для </a:t>
            </a:r>
            <a:r>
              <a:rPr lang="ru-RU" sz="2500" dirty="0">
                <a:solidFill>
                  <a:srgbClr val="0070C0"/>
                </a:solidFill>
              </a:rPr>
              <a:t>витамина </a:t>
            </a:r>
            <a:r>
              <a:rPr lang="ru-RU" sz="2500" dirty="0" smtClean="0">
                <a:solidFill>
                  <a:srgbClr val="0070C0"/>
                </a:solidFill>
              </a:rPr>
              <a:t>В12</a:t>
            </a:r>
            <a:r>
              <a:rPr lang="ru-RU" sz="2500" dirty="0" smtClean="0"/>
              <a:t> </a:t>
            </a:r>
            <a:r>
              <a:rPr lang="ru-RU" sz="2500" dirty="0"/>
              <a:t>составляет – </a:t>
            </a:r>
            <a:r>
              <a:rPr lang="ru-RU" sz="2500" dirty="0" smtClean="0"/>
              <a:t>3 </a:t>
            </a:r>
            <a:r>
              <a:rPr lang="ru-RU" sz="2500" dirty="0"/>
              <a:t>мкг</a:t>
            </a:r>
          </a:p>
        </p:txBody>
      </p:sp>
    </p:spTree>
    <p:extLst>
      <p:ext uri="{BB962C8B-B14F-4D97-AF65-F5344CB8AC3E}">
        <p14:creationId xmlns:p14="http://schemas.microsoft.com/office/powerpoint/2010/main" val="3644398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3" y="250825"/>
            <a:ext cx="8372475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6986737" cy="122413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Витамин С (аскорбиновая кислота)</a:t>
            </a:r>
            <a:endParaRPr lang="ru-RU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Autofit/>
          </a:bodyPr>
          <a:lstStyle/>
          <a:p>
            <a:r>
              <a:rPr lang="ru-RU" sz="2600" u="sng" dirty="0" smtClean="0">
                <a:solidFill>
                  <a:schemeClr val="tx1"/>
                </a:solidFill>
                <a:hlinkClick r:id="rId2" tooltip="Цинга"/>
              </a:rPr>
              <a:t>Витамином С богата </a:t>
            </a:r>
            <a:r>
              <a:rPr lang="ru-RU" sz="2600" u="sng" dirty="0" err="1" smtClean="0">
                <a:solidFill>
                  <a:schemeClr val="tx1"/>
                </a:solidFill>
                <a:hlinkClick r:id="rId2" tooltip="Цинга"/>
              </a:rPr>
              <a:t>растителная</a:t>
            </a:r>
            <a:r>
              <a:rPr lang="ru-RU" sz="2600" u="sng" dirty="0" smtClean="0">
                <a:solidFill>
                  <a:schemeClr val="tx1"/>
                </a:solidFill>
                <a:hlinkClick r:id="rId2" tooltip="Цинга"/>
              </a:rPr>
              <a:t> </a:t>
            </a:r>
            <a:r>
              <a:rPr lang="ru-RU" sz="2600" u="sng" dirty="0" err="1" smtClean="0">
                <a:solidFill>
                  <a:schemeClr val="tx1"/>
                </a:solidFill>
                <a:hlinkClick r:id="rId2" tooltip="Цинга"/>
              </a:rPr>
              <a:t>пища:перец</a:t>
            </a:r>
            <a:r>
              <a:rPr lang="ru-RU" sz="2600" u="sng" dirty="0" smtClean="0">
                <a:solidFill>
                  <a:schemeClr val="tx1"/>
                </a:solidFill>
                <a:hlinkClick r:id="rId2" tooltip="Цинга"/>
              </a:rPr>
              <a:t>, смородина, зелень, капуста, цитрусовые, земляника и особенно шиповник (1,2гр на 100гр сухих ягод) </a:t>
            </a:r>
          </a:p>
          <a:p>
            <a:r>
              <a:rPr lang="ru-RU" sz="2600" u="sng" dirty="0" smtClean="0">
                <a:solidFill>
                  <a:schemeClr val="tx1"/>
                </a:solidFill>
                <a:hlinkClick r:id="rId2" tooltip="Цинга"/>
              </a:rPr>
              <a:t>Признаки гиповитаминоза: быстрая усталость, снижение аппетита, частые простудные заболевания, </a:t>
            </a:r>
            <a:r>
              <a:rPr lang="ru-RU" sz="2600" dirty="0">
                <a:solidFill>
                  <a:schemeClr val="tx1"/>
                </a:solidFill>
              </a:rPr>
              <a:t> </a:t>
            </a:r>
            <a:r>
              <a:rPr lang="ru-RU" sz="2600" dirty="0" smtClean="0">
                <a:solidFill>
                  <a:schemeClr val="tx1"/>
                </a:solidFill>
              </a:rPr>
              <a:t>появление синяков на коже, </a:t>
            </a:r>
            <a:r>
              <a:rPr lang="ru-RU" sz="2600" u="sng" dirty="0" smtClean="0">
                <a:solidFill>
                  <a:schemeClr val="tx1"/>
                </a:solidFill>
                <a:hlinkClick r:id="rId3" tooltip="Кровоточивость десен"/>
              </a:rPr>
              <a:t>кровоточивость </a:t>
            </a:r>
            <a:r>
              <a:rPr lang="ru-RU" sz="2600" u="sng" dirty="0">
                <a:solidFill>
                  <a:schemeClr val="tx1"/>
                </a:solidFill>
                <a:hlinkClick r:id="rId3" tooltip="Кровоточивость десен"/>
              </a:rPr>
              <a:t>десен</a:t>
            </a:r>
            <a:r>
              <a:rPr lang="ru-RU" sz="2600" dirty="0"/>
              <a:t>, носовые </a:t>
            </a:r>
            <a:r>
              <a:rPr lang="ru-RU" sz="2600" dirty="0" smtClean="0"/>
              <a:t>кровотечения, анемия, в тяжелых случаях </a:t>
            </a:r>
            <a:r>
              <a:rPr lang="ru-RU" sz="2600" dirty="0" err="1" smtClean="0"/>
              <a:t>разв</a:t>
            </a:r>
            <a:r>
              <a:rPr lang="ru-RU" sz="2600" dirty="0" smtClean="0"/>
              <a:t> болезнь Цинга.</a:t>
            </a:r>
            <a:endParaRPr lang="ru-RU" sz="2600" u="sng" baseline="30000" dirty="0"/>
          </a:p>
          <a:p>
            <a:r>
              <a:rPr lang="ru-RU" sz="2600" dirty="0"/>
              <a:t>Рекомендуемый уровень суточного потребления для </a:t>
            </a:r>
            <a:r>
              <a:rPr lang="ru-RU" sz="2600" dirty="0">
                <a:solidFill>
                  <a:srgbClr val="0070C0"/>
                </a:solidFill>
              </a:rPr>
              <a:t>витамина С</a:t>
            </a:r>
            <a:r>
              <a:rPr lang="ru-RU" sz="2600" dirty="0" smtClean="0"/>
              <a:t> </a:t>
            </a:r>
            <a:r>
              <a:rPr lang="ru-RU" sz="2600" dirty="0"/>
              <a:t>составляет – </a:t>
            </a:r>
            <a:r>
              <a:rPr lang="ru-RU" sz="2600" dirty="0" smtClean="0"/>
              <a:t>100 </a:t>
            </a:r>
            <a:r>
              <a:rPr lang="ru-RU" sz="2600" dirty="0"/>
              <a:t>мг</a:t>
            </a:r>
          </a:p>
        </p:txBody>
      </p:sp>
    </p:spTree>
    <p:extLst>
      <p:ext uri="{BB962C8B-B14F-4D97-AF65-F5344CB8AC3E}">
        <p14:creationId xmlns:p14="http://schemas.microsoft.com/office/powerpoint/2010/main" val="1551218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3" y="284163"/>
            <a:ext cx="8410575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6347713" cy="108012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Витамин Д (</a:t>
            </a:r>
            <a:r>
              <a:rPr lang="ru-RU" dirty="0" smtClean="0">
                <a:solidFill>
                  <a:srgbClr val="0070C0"/>
                </a:solidFill>
              </a:rPr>
              <a:t>кальциферол</a:t>
            </a: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)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412776"/>
            <a:ext cx="7706818" cy="48245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Пищевые источники Витамина Д3: рыбий жир, печень, яичный желток.</a:t>
            </a:r>
          </a:p>
          <a:p>
            <a:r>
              <a:rPr lang="ru-RU" sz="3200" dirty="0" smtClean="0"/>
              <a:t>Недостаток витамина Д у детей приводит к заболеванию рахитом. У взрослого приводит к кариесу, остеопорозу. </a:t>
            </a:r>
          </a:p>
          <a:p>
            <a:r>
              <a:rPr lang="ru-RU" sz="3200" dirty="0" smtClean="0"/>
              <a:t>Для детей 10—15 мкг (500-1000МЕ), </a:t>
            </a:r>
            <a:r>
              <a:rPr lang="ru-RU" sz="3200" dirty="0"/>
              <a:t>у взрослых </a:t>
            </a:r>
            <a:r>
              <a:rPr lang="ru-RU" sz="3200" dirty="0" smtClean="0"/>
              <a:t>меньше.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96357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3" y="274638"/>
            <a:ext cx="8372475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6347713" cy="122413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/>
                </a:solidFill>
                <a:latin typeface="Arial Black" panose="020B0A04020102020204" pitchFamily="34" charset="0"/>
              </a:rPr>
              <a:t>Витамин  </a:t>
            </a:r>
            <a:r>
              <a:rPr lang="ru-RU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Е (</a:t>
            </a:r>
            <a:r>
              <a:rPr lang="ru-RU" u="sng" dirty="0" smtClean="0">
                <a:solidFill>
                  <a:schemeClr val="accent1"/>
                </a:solidFill>
              </a:rPr>
              <a:t>токоферол</a:t>
            </a:r>
            <a:r>
              <a:rPr lang="ru-RU" dirty="0">
                <a:solidFill>
                  <a:schemeClr val="accent1"/>
                </a:solidFill>
                <a:latin typeface="Arial Black" panose="020B0A04020102020204" pitchFamily="34" charset="0"/>
              </a:rPr>
              <a:t>) Витамин </a:t>
            </a:r>
            <a:r>
              <a:rPr lang="ru-RU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размножения</a:t>
            </a:r>
            <a:endParaRPr lang="ru-RU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556792"/>
            <a:ext cx="7202761" cy="4608512"/>
          </a:xfrm>
        </p:spPr>
        <p:txBody>
          <a:bodyPr>
            <a:normAutofit/>
          </a:bodyPr>
          <a:lstStyle/>
          <a:p>
            <a:r>
              <a:rPr lang="ru-RU" sz="2900" dirty="0" smtClean="0"/>
              <a:t>Источники витамина Е: растительные масла, орехи, семечки, гречка, сливочное масло, мясо, сало, желтки яиц.</a:t>
            </a:r>
          </a:p>
          <a:p>
            <a:r>
              <a:rPr lang="ru-RU" sz="2900" dirty="0" smtClean="0"/>
              <a:t>Признаки гиповитаминоза Витамина Е: мышечная слабость, анемия, бесплодие, повреждение печени, нервно-мышечные нарушения.</a:t>
            </a:r>
          </a:p>
          <a:p>
            <a:r>
              <a:rPr lang="ru-RU" sz="2900" dirty="0" smtClean="0"/>
              <a:t>Суточная потребность -10</a:t>
            </a:r>
            <a:r>
              <a:rPr lang="ru-RU" sz="2900" dirty="0"/>
              <a:t> </a:t>
            </a:r>
            <a:r>
              <a:rPr lang="ru-RU" sz="2900" dirty="0" smtClean="0"/>
              <a:t>мг.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1354049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3" y="288925"/>
            <a:ext cx="841057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404664"/>
            <a:ext cx="6347713" cy="936104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Витамин Н (биотин)</a:t>
            </a:r>
            <a:endParaRPr lang="ru-RU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484784"/>
            <a:ext cx="6986737" cy="4752528"/>
          </a:xfrm>
        </p:spPr>
        <p:txBody>
          <a:bodyPr>
            <a:normAutofit/>
          </a:bodyPr>
          <a:lstStyle/>
          <a:p>
            <a:r>
              <a:rPr lang="ru-RU" sz="3000" u="sng" dirty="0">
                <a:hlinkClick r:id="rId2" tooltip="Биотин"/>
              </a:rPr>
              <a:t>Биотин</a:t>
            </a:r>
            <a:r>
              <a:rPr lang="ru-RU" sz="3000" dirty="0"/>
              <a:t> (</a:t>
            </a:r>
            <a:r>
              <a:rPr lang="ru-RU" sz="3000" dirty="0" err="1"/>
              <a:t>антисеборрейный</a:t>
            </a:r>
            <a:r>
              <a:rPr lang="ru-RU" sz="3000" dirty="0"/>
              <a:t> фактор, </a:t>
            </a:r>
            <a:r>
              <a:rPr lang="ru-RU" sz="3000" dirty="0" smtClean="0"/>
              <a:t>кожный </a:t>
            </a:r>
            <a:r>
              <a:rPr lang="ru-RU" sz="3000" dirty="0"/>
              <a:t>фактор, </a:t>
            </a:r>
            <a:r>
              <a:rPr lang="ru-RU" sz="3000" dirty="0" err="1"/>
              <a:t>коэнзим</a:t>
            </a:r>
            <a:r>
              <a:rPr lang="ru-RU" sz="3000" dirty="0"/>
              <a:t> </a:t>
            </a:r>
            <a:r>
              <a:rPr lang="ru-RU" sz="3000" dirty="0" smtClean="0"/>
              <a:t>R)</a:t>
            </a:r>
          </a:p>
          <a:p>
            <a:r>
              <a:rPr lang="ru-RU" sz="3000" dirty="0" smtClean="0"/>
              <a:t>Источники: цветная капуста, грибы, молоко, печень, мясо, почки.</a:t>
            </a:r>
          </a:p>
          <a:p>
            <a:r>
              <a:rPr lang="ru-RU" sz="3000" dirty="0"/>
              <a:t>Поражения кожи, исчезновение аппетита, тошнота, отечность языка, мышечные боли, вялость, </a:t>
            </a:r>
            <a:r>
              <a:rPr lang="ru-RU" sz="3000" dirty="0" smtClean="0"/>
              <a:t>депрессия.</a:t>
            </a:r>
          </a:p>
          <a:p>
            <a:r>
              <a:rPr lang="ru-RU" sz="3000" dirty="0" smtClean="0"/>
              <a:t>Суточная потребность - 50-150мкг.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418265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312738"/>
            <a:ext cx="8420100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3" y="284163"/>
            <a:ext cx="8410575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75184"/>
          </a:xfrm>
        </p:spPr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Витамин К </a:t>
            </a:r>
            <a:endParaRPr lang="ru-RU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340768"/>
            <a:ext cx="7058746" cy="470059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Источники Витамина К: капуста, зеленый томат, шпинат, рябина, зелень, печень.</a:t>
            </a:r>
          </a:p>
          <a:p>
            <a:r>
              <a:rPr lang="ru-RU" sz="3200" dirty="0" smtClean="0"/>
              <a:t>Признаки гиповитаминоза: повышенная кровоточивость, особенно при травмах. </a:t>
            </a:r>
          </a:p>
          <a:p>
            <a:r>
              <a:rPr lang="ru-RU" sz="3200" dirty="0"/>
              <a:t>Суточная потребность </a:t>
            </a:r>
            <a:r>
              <a:rPr lang="ru-RU" sz="3200" dirty="0" smtClean="0"/>
              <a:t>-0,1</a:t>
            </a:r>
            <a:r>
              <a:rPr lang="ru-RU" sz="3200" dirty="0"/>
              <a:t> мг.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58438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284163"/>
            <a:ext cx="840105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Витамин РР (никотин кислота)</a:t>
            </a:r>
            <a:endParaRPr lang="ru-RU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930400"/>
            <a:ext cx="6914729" cy="41109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Источники: </a:t>
            </a:r>
            <a:r>
              <a:rPr lang="ru-RU" sz="3200" dirty="0" err="1" smtClean="0"/>
              <a:t>печень,мясо</a:t>
            </a:r>
            <a:r>
              <a:rPr lang="ru-RU" sz="3200" dirty="0" smtClean="0"/>
              <a:t>, рис, хлеб, картофель.</a:t>
            </a:r>
          </a:p>
          <a:p>
            <a:r>
              <a:rPr lang="ru-RU" sz="3200" dirty="0" smtClean="0"/>
              <a:t>Признаки недостаточности Витамина РР: дерматит, диарея, деменция, болезнь Пеллагра.</a:t>
            </a:r>
          </a:p>
          <a:p>
            <a:r>
              <a:rPr lang="ru-RU" sz="3200" dirty="0" smtClean="0"/>
              <a:t>Суточная потребность составляет 20-25 мг.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775248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" y="312738"/>
            <a:ext cx="8362950" cy="623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950" y="260350"/>
            <a:ext cx="84201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Что такое </a:t>
            </a:r>
            <a:r>
              <a:rPr lang="ru-RU" b="1" dirty="0" err="1">
                <a:solidFill>
                  <a:schemeClr val="accent1"/>
                </a:solidFill>
              </a:rPr>
              <a:t>БАДы</a:t>
            </a:r>
            <a:r>
              <a:rPr lang="ru-RU" b="1" dirty="0">
                <a:solidFill>
                  <a:schemeClr val="accent1"/>
                </a:solidFill>
              </a:rPr>
              <a:t>?</a:t>
            </a:r>
            <a:br>
              <a:rPr lang="ru-RU" b="1" dirty="0">
                <a:solidFill>
                  <a:schemeClr val="accent1"/>
                </a:solidFill>
              </a:rPr>
            </a:b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72608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700" dirty="0" smtClean="0"/>
              <a:t>БАД </a:t>
            </a:r>
            <a:r>
              <a:rPr lang="ru-RU" sz="2700" dirty="0"/>
              <a:t>— биологически активная добавка, дополнение к пище</a:t>
            </a:r>
            <a:r>
              <a:rPr lang="ru-RU" sz="2700" dirty="0" smtClean="0"/>
              <a:t>.</a:t>
            </a:r>
            <a:r>
              <a:rPr lang="ru-RU" sz="2700" dirty="0"/>
              <a:t> Полезные вещества поступают вместе с едой, однако компенсировать все потребности одними продуктами сложно. При хроническом недостатке витаминов, микроэлементов, макроэлементов, </a:t>
            </a:r>
            <a:r>
              <a:rPr lang="ru-RU" sz="2700" dirty="0" err="1"/>
              <a:t>биосорбентов</a:t>
            </a:r>
            <a:r>
              <a:rPr lang="ru-RU" sz="2700" dirty="0"/>
              <a:t>, микронутриентов нарушается </a:t>
            </a:r>
            <a:r>
              <a:rPr lang="ru-RU" sz="2700" dirty="0" smtClean="0"/>
              <a:t>работа </a:t>
            </a:r>
            <a:r>
              <a:rPr lang="ru-RU" sz="2700" dirty="0"/>
              <a:t>отдельных органов и систем</a:t>
            </a:r>
            <a:r>
              <a:rPr lang="ru-RU" sz="2700" dirty="0" smtClean="0"/>
              <a:t>.</a:t>
            </a:r>
          </a:p>
          <a:p>
            <a:r>
              <a:rPr lang="ru-RU" sz="2700" dirty="0"/>
              <a:t>Биологически активные добавки — это источник веществ для восполнения потенциального пищевого дефицита. </a:t>
            </a:r>
            <a:endParaRPr lang="ru-RU" sz="2700" dirty="0" smtClean="0"/>
          </a:p>
          <a:p>
            <a:endParaRPr lang="ru-RU" sz="27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2505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Виды добавок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0640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sz="2700" dirty="0" smtClean="0"/>
          </a:p>
          <a:p>
            <a:r>
              <a:rPr lang="ru-RU" sz="2800" dirty="0" smtClean="0"/>
              <a:t>Биологически </a:t>
            </a:r>
            <a:r>
              <a:rPr lang="ru-RU" sz="2800" dirty="0"/>
              <a:t>активные добавки делят по составу и направленному действию на три большие группы — </a:t>
            </a:r>
            <a:r>
              <a:rPr lang="ru-RU" sz="2800" dirty="0" err="1">
                <a:solidFill>
                  <a:srgbClr val="FF0000"/>
                </a:solidFill>
              </a:rPr>
              <a:t>нутрицевтики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 err="1">
                <a:solidFill>
                  <a:srgbClr val="FF0000"/>
                </a:solidFill>
              </a:rPr>
              <a:t>парафармацевтики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 err="1">
                <a:solidFill>
                  <a:srgbClr val="FF0000"/>
                </a:solidFill>
              </a:rPr>
              <a:t>эубиотики</a:t>
            </a:r>
            <a:r>
              <a:rPr lang="ru-RU" sz="2800" dirty="0">
                <a:solidFill>
                  <a:srgbClr val="FF0000"/>
                </a:solidFill>
              </a:rPr>
              <a:t>.</a:t>
            </a:r>
          </a:p>
          <a:p>
            <a:r>
              <a:rPr lang="ru-RU" sz="2800" dirty="0"/>
              <a:t>К </a:t>
            </a:r>
            <a:r>
              <a:rPr lang="ru-RU" sz="2800" dirty="0" err="1"/>
              <a:t>нутрицевтикам</a:t>
            </a:r>
            <a:r>
              <a:rPr lang="ru-RU" sz="2800" dirty="0"/>
              <a:t> относят </a:t>
            </a:r>
            <a:r>
              <a:rPr lang="ru-RU" sz="2800" dirty="0">
                <a:hlinkClick r:id="rId2"/>
              </a:rPr>
              <a:t>витамины и </a:t>
            </a:r>
            <a:r>
              <a:rPr lang="ru-RU" sz="2800" dirty="0" err="1">
                <a:hlinkClick r:id="rId2"/>
              </a:rPr>
              <a:t>витаминоподобные</a:t>
            </a:r>
            <a:r>
              <a:rPr lang="ru-RU" sz="2800" dirty="0">
                <a:hlinkClick r:id="rId2"/>
              </a:rPr>
              <a:t> средства</a:t>
            </a:r>
            <a:r>
              <a:rPr lang="ru-RU" sz="2800" dirty="0"/>
              <a:t> — предшественники витаминов, аминокислот, </a:t>
            </a:r>
            <a:r>
              <a:rPr lang="ru-RU" sz="2800" dirty="0">
                <a:hlinkClick r:id="rId3"/>
              </a:rPr>
              <a:t>макро и микроэлементов</a:t>
            </a:r>
            <a:r>
              <a:rPr lang="ru-RU" sz="2800" dirty="0"/>
              <a:t>, полиненасыщенных жирных кислот, углеводов (моносахаридов и дисахаридов), клетчатки, некоторые ферментов. Их действие направлено на профилактику болезней, торможение старения организма, увеличение продолжительности жизни, поддержание работоспособности органов и систем, общее улучшение состояния здоровья. </a:t>
            </a:r>
          </a:p>
        </p:txBody>
      </p:sp>
    </p:spTree>
    <p:extLst>
      <p:ext uri="{BB962C8B-B14F-4D97-AF65-F5344CB8AC3E}">
        <p14:creationId xmlns:p14="http://schemas.microsoft.com/office/powerpoint/2010/main" val="21547433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347713" cy="864096"/>
          </a:xfrm>
        </p:spPr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П</a:t>
            </a:r>
            <a:r>
              <a:rPr lang="ru-RU" b="1" dirty="0" err="1" smtClean="0">
                <a:solidFill>
                  <a:srgbClr val="FF0000"/>
                </a:solidFill>
              </a:rPr>
              <a:t>арафармацевтики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Autofit/>
          </a:bodyPr>
          <a:lstStyle/>
          <a:p>
            <a:pPr fontAlgn="base"/>
            <a:r>
              <a:rPr lang="ru-RU" sz="1900" b="1" dirty="0"/>
              <a:t>В группу </a:t>
            </a:r>
            <a:r>
              <a:rPr lang="ru-RU" sz="1900" b="1" dirty="0" err="1"/>
              <a:t>парафармацевтиков</a:t>
            </a:r>
            <a:r>
              <a:rPr lang="ru-RU" sz="1900" b="1" dirty="0"/>
              <a:t> включены </a:t>
            </a:r>
            <a:r>
              <a:rPr lang="ru-RU" sz="1900" b="1" dirty="0" err="1"/>
              <a:t>биосредства</a:t>
            </a:r>
            <a:r>
              <a:rPr lang="ru-RU" sz="1900" b="1" dirty="0"/>
              <a:t>, содержащие такие компоненты </a:t>
            </a:r>
          </a:p>
          <a:p>
            <a:pPr lvl="0" fontAlgn="base"/>
            <a:r>
              <a:rPr lang="ru-RU" sz="1900" b="1" dirty="0"/>
              <a:t>пептиды;</a:t>
            </a:r>
          </a:p>
          <a:p>
            <a:pPr lvl="0" fontAlgn="base"/>
            <a:r>
              <a:rPr lang="ru-RU" sz="1900" b="1" dirty="0"/>
              <a:t>продукты пчеловодства (мед, прополис, пчелиное маточное молочко);</a:t>
            </a:r>
          </a:p>
          <a:p>
            <a:pPr lvl="0" fontAlgn="base"/>
            <a:r>
              <a:rPr lang="ru-RU" sz="1900" b="1" dirty="0"/>
              <a:t>органические кислоты;</a:t>
            </a:r>
          </a:p>
          <a:p>
            <a:pPr lvl="0" fontAlgn="base"/>
            <a:r>
              <a:rPr lang="ru-RU" sz="1900" b="1" dirty="0"/>
              <a:t>растительные антиоксиданты (биофлавоноиды);</a:t>
            </a:r>
          </a:p>
          <a:p>
            <a:pPr lvl="0" fontAlgn="base"/>
            <a:r>
              <a:rPr lang="ru-RU" sz="1900" b="1" dirty="0"/>
              <a:t>гликозиды;</a:t>
            </a:r>
          </a:p>
          <a:p>
            <a:pPr lvl="0" fontAlgn="base"/>
            <a:r>
              <a:rPr lang="ru-RU" sz="1900" b="1" dirty="0"/>
              <a:t>эфирные масла;</a:t>
            </a:r>
          </a:p>
          <a:p>
            <a:pPr lvl="0" fontAlgn="base"/>
            <a:r>
              <a:rPr lang="ru-RU" sz="1900" b="1" dirty="0"/>
              <a:t>азотсодержащие органические соединения (алкалоиды);</a:t>
            </a:r>
          </a:p>
          <a:p>
            <a:pPr lvl="0" fontAlgn="base"/>
            <a:r>
              <a:rPr lang="ru-RU" sz="1900" b="1" dirty="0"/>
              <a:t>желчь.</a:t>
            </a:r>
          </a:p>
          <a:p>
            <a:pPr fontAlgn="base"/>
            <a:r>
              <a:rPr lang="ru-RU" sz="1900" b="1" dirty="0"/>
              <a:t>Несмотря на то, что </a:t>
            </a:r>
            <a:r>
              <a:rPr lang="ru-RU" sz="1900" b="1" dirty="0" err="1"/>
              <a:t>парафармацевтики</a:t>
            </a:r>
            <a:r>
              <a:rPr lang="ru-RU" sz="1900" b="1" dirty="0"/>
              <a:t> обладают фармакологической активностью, они не относятся к лекарственным препаратам, которые назначают для лечения тех или иных заболеваний.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8864445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875184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Эубиотики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628800"/>
            <a:ext cx="7058745" cy="4608512"/>
          </a:xfrm>
        </p:spPr>
        <p:txBody>
          <a:bodyPr>
            <a:normAutofit/>
          </a:bodyPr>
          <a:lstStyle/>
          <a:p>
            <a:r>
              <a:rPr lang="ru-RU" sz="3200" dirty="0" err="1"/>
              <a:t>Эубиотики</a:t>
            </a:r>
            <a:r>
              <a:rPr lang="ru-RU" sz="3200" dirty="0"/>
              <a:t> — это </a:t>
            </a:r>
            <a:r>
              <a:rPr lang="ru-RU" sz="3200" dirty="0">
                <a:hlinkClick r:id="rId2"/>
              </a:rPr>
              <a:t>БАД-</a:t>
            </a:r>
            <a:r>
              <a:rPr lang="ru-RU" sz="3200" dirty="0" err="1">
                <a:hlinkClick r:id="rId2"/>
              </a:rPr>
              <a:t>пробиотики</a:t>
            </a:r>
            <a:r>
              <a:rPr lang="ru-RU" sz="3200" dirty="0">
                <a:hlinkClick r:id="rId2"/>
              </a:rPr>
              <a:t> и </a:t>
            </a:r>
            <a:r>
              <a:rPr lang="ru-RU" sz="3200" dirty="0" err="1">
                <a:hlinkClick r:id="rId2"/>
              </a:rPr>
              <a:t>пребиотики</a:t>
            </a:r>
            <a:r>
              <a:rPr lang="ru-RU" sz="3200" dirty="0"/>
              <a:t> на основе живых микроорганизмов и/или их метаболитов. Основная задача таких пищевых добавок — восстановление и поддержание бактериального состава микрофлоры желудочно-кишечного тракта.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7012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6713" y="279400"/>
            <a:ext cx="8410575" cy="630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0406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3" y="265113"/>
            <a:ext cx="8486775" cy="63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Витамин А (</a:t>
            </a:r>
            <a:r>
              <a:rPr lang="ru-RU" dirty="0" err="1" smtClean="0">
                <a:solidFill>
                  <a:srgbClr val="0070C0"/>
                </a:solidFill>
                <a:latin typeface="Arial Black" panose="020B0A04020102020204" pitchFamily="34" charset="0"/>
              </a:rPr>
              <a:t>ретинол</a:t>
            </a:r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)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r>
              <a:rPr lang="ru-RU" sz="2800" dirty="0"/>
              <a:t>Витамином А богаты рыбий жир, печень, молочные продукты, а также растения, богатые </a:t>
            </a:r>
            <a:r>
              <a:rPr lang="ru-RU" sz="2800" dirty="0" err="1"/>
              <a:t>каротиноидами</a:t>
            </a:r>
            <a:r>
              <a:rPr lang="ru-RU" sz="2800" dirty="0"/>
              <a:t> (морковь, щавель, шпинат, зеленый лук, облепиха, черная </a:t>
            </a:r>
            <a:r>
              <a:rPr lang="ru-RU" sz="2800" dirty="0" smtClean="0"/>
              <a:t>смородина</a:t>
            </a:r>
            <a:r>
              <a:rPr lang="ru-RU" sz="2800" dirty="0"/>
              <a:t>, черника, шиповник, абрикосы</a:t>
            </a:r>
            <a:r>
              <a:rPr lang="ru-RU" sz="2800" dirty="0" smtClean="0"/>
              <a:t>);</a:t>
            </a:r>
          </a:p>
          <a:p>
            <a:r>
              <a:rPr lang="ru-RU" sz="2800" dirty="0" smtClean="0"/>
              <a:t>Из за недостаточности витамина А развивается куриная слепота, дерматиты и отставание в росте;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Р</a:t>
            </a:r>
            <a:r>
              <a:rPr lang="ru-RU" sz="2800" dirty="0" smtClean="0"/>
              <a:t>екомендуемый </a:t>
            </a:r>
            <a:r>
              <a:rPr lang="ru-RU" sz="2800" dirty="0"/>
              <a:t>уровень суточного </a:t>
            </a:r>
            <a:r>
              <a:rPr lang="ru-RU" sz="2800" dirty="0" smtClean="0"/>
              <a:t>потребления </a:t>
            </a:r>
            <a:r>
              <a:rPr lang="ru-RU" sz="2800" dirty="0"/>
              <a:t>для </a:t>
            </a:r>
            <a:r>
              <a:rPr lang="ru-RU" sz="2800" dirty="0" smtClean="0">
                <a:solidFill>
                  <a:srgbClr val="0070C0"/>
                </a:solidFill>
              </a:rPr>
              <a:t>витамина </a:t>
            </a:r>
            <a:r>
              <a:rPr lang="ru-RU" sz="2800" dirty="0">
                <a:solidFill>
                  <a:srgbClr val="0070C0"/>
                </a:solidFill>
              </a:rPr>
              <a:t>А</a:t>
            </a:r>
            <a:r>
              <a:rPr lang="ru-RU" sz="2800" dirty="0"/>
              <a:t> </a:t>
            </a:r>
            <a:r>
              <a:rPr lang="ru-RU" sz="2800" dirty="0" smtClean="0"/>
              <a:t>составляет – </a:t>
            </a:r>
            <a:r>
              <a:rPr lang="ru-RU" sz="2800" dirty="0" smtClean="0">
                <a:solidFill>
                  <a:srgbClr val="0070C0"/>
                </a:solidFill>
              </a:rPr>
              <a:t>800 - 1000 мкг. 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104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255588"/>
            <a:ext cx="8401050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Витамин В1 (тиамин)</a:t>
            </a:r>
            <a:endParaRPr lang="ru-RU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340768"/>
            <a:ext cx="7562801" cy="470059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Много витаминов В1 содержится в </a:t>
            </a:r>
            <a:r>
              <a:rPr lang="ru-RU" sz="2800" dirty="0" err="1" smtClean="0"/>
              <a:t>пшенияном</a:t>
            </a:r>
            <a:r>
              <a:rPr lang="ru-RU" sz="2800" dirty="0" smtClean="0"/>
              <a:t> хлебе грубого помола, сое, фасоли, горохе. Из продуктов животного происхождения богаты тиамином печень, почки, мозг, яичный желток.</a:t>
            </a:r>
          </a:p>
          <a:p>
            <a:r>
              <a:rPr lang="ru-RU" sz="2800" dirty="0" smtClean="0"/>
              <a:t> Болезнь Бери-бери возникает при значительной дефиците тиамина.</a:t>
            </a:r>
          </a:p>
          <a:p>
            <a:r>
              <a:rPr lang="ru-RU" sz="2800" dirty="0" smtClean="0"/>
              <a:t> Рекомендуемый </a:t>
            </a:r>
            <a:r>
              <a:rPr lang="ru-RU" sz="2800" dirty="0"/>
              <a:t>уровень суточного потребления для </a:t>
            </a:r>
            <a:r>
              <a:rPr lang="ru-RU" sz="2800" dirty="0">
                <a:solidFill>
                  <a:srgbClr val="0070C0"/>
                </a:solidFill>
              </a:rPr>
              <a:t>витамина </a:t>
            </a:r>
            <a:r>
              <a:rPr lang="ru-RU" sz="2800" dirty="0" smtClean="0">
                <a:solidFill>
                  <a:srgbClr val="0070C0"/>
                </a:solidFill>
              </a:rPr>
              <a:t>В1</a:t>
            </a:r>
            <a:r>
              <a:rPr lang="ru-RU" sz="2800" dirty="0" smtClean="0"/>
              <a:t> </a:t>
            </a:r>
            <a:r>
              <a:rPr lang="ru-RU" sz="2800" dirty="0"/>
              <a:t>составляет – </a:t>
            </a:r>
            <a:r>
              <a:rPr lang="ru-RU" sz="2800" dirty="0" smtClean="0">
                <a:solidFill>
                  <a:srgbClr val="0070C0"/>
                </a:solidFill>
              </a:rPr>
              <a:t>1,5 мг</a:t>
            </a:r>
            <a:r>
              <a:rPr lang="ru-RU" sz="2800" dirty="0">
                <a:solidFill>
                  <a:srgbClr val="0070C0"/>
                </a:solidFill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104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" y="241300"/>
            <a:ext cx="8362950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638</TotalTime>
  <Words>838</Words>
  <Application>Microsoft Office PowerPoint</Application>
  <PresentationFormat>Экран (4:3)</PresentationFormat>
  <Paragraphs>86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Arial</vt:lpstr>
      <vt:lpstr>Arial Black</vt:lpstr>
      <vt:lpstr>Trebuchet MS</vt:lpstr>
      <vt:lpstr>Wingdings 3</vt:lpstr>
      <vt:lpstr>Аспект</vt:lpstr>
      <vt:lpstr>Презентация PowerPoint</vt:lpstr>
      <vt:lpstr>Витамины – эликсиры жизни. </vt:lpstr>
      <vt:lpstr>Презентация PowerPoint</vt:lpstr>
      <vt:lpstr>Презентация PowerPoint</vt:lpstr>
      <vt:lpstr>Презентация PowerPoint</vt:lpstr>
      <vt:lpstr>Витамин А (ретинол)</vt:lpstr>
      <vt:lpstr>Презентация PowerPoint</vt:lpstr>
      <vt:lpstr>Витамин В1 (тиамин)</vt:lpstr>
      <vt:lpstr>Презентация PowerPoint</vt:lpstr>
      <vt:lpstr>Витамин В2 (рибофлавин)</vt:lpstr>
      <vt:lpstr>Презентация PowerPoint</vt:lpstr>
      <vt:lpstr>Витамин В5 (Пантотеновая кислота )</vt:lpstr>
      <vt:lpstr>Презентация PowerPoint</vt:lpstr>
      <vt:lpstr>Витамин В6 (Пиридоксин)</vt:lpstr>
      <vt:lpstr>Презентация PowerPoint</vt:lpstr>
      <vt:lpstr>Витамин В9 (Фолиевая кислота)</vt:lpstr>
      <vt:lpstr>Презентация PowerPoint</vt:lpstr>
      <vt:lpstr>Витамин В13 (Оротовая кислота)</vt:lpstr>
      <vt:lpstr>Презентация PowerPoint</vt:lpstr>
      <vt:lpstr>Витамин В12 (Цианокобаламин)</vt:lpstr>
      <vt:lpstr>Презентация PowerPoint</vt:lpstr>
      <vt:lpstr>Витамин С (аскорбиновая кислота)</vt:lpstr>
      <vt:lpstr>Презентация PowerPoint</vt:lpstr>
      <vt:lpstr>Витамин Д (кальциферол)</vt:lpstr>
      <vt:lpstr>Презентация PowerPoint</vt:lpstr>
      <vt:lpstr>Витамин  Е (токоферол) Витамин размножения</vt:lpstr>
      <vt:lpstr>Презентация PowerPoint</vt:lpstr>
      <vt:lpstr>Витамин Н (биотин)</vt:lpstr>
      <vt:lpstr>Презентация PowerPoint</vt:lpstr>
      <vt:lpstr>Витамин К </vt:lpstr>
      <vt:lpstr>Презентация PowerPoint</vt:lpstr>
      <vt:lpstr>Витамин РР (никотин кислота)</vt:lpstr>
      <vt:lpstr>Презентация PowerPoint</vt:lpstr>
      <vt:lpstr>Презентация PowerPoint</vt:lpstr>
      <vt:lpstr>Что такое БАДы? </vt:lpstr>
      <vt:lpstr>Виды добавок </vt:lpstr>
      <vt:lpstr>Парафармацевтики</vt:lpstr>
      <vt:lpstr>Эубиотики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Дмитрий</cp:lastModifiedBy>
  <cp:revision>73</cp:revision>
  <dcterms:created xsi:type="dcterms:W3CDTF">2022-06-17T06:37:02Z</dcterms:created>
  <dcterms:modified xsi:type="dcterms:W3CDTF">2022-06-22T04:35:33Z</dcterms:modified>
</cp:coreProperties>
</file>